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60" r:id="rId5"/>
    <p:sldId id="259" r:id="rId6"/>
    <p:sldId id="261" r:id="rId7"/>
    <p:sldId id="265" r:id="rId8"/>
    <p:sldId id="262" r:id="rId9"/>
    <p:sldId id="268" r:id="rId10"/>
    <p:sldId id="266" r:id="rId11"/>
    <p:sldId id="263" r:id="rId12"/>
    <p:sldId id="264"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73D238B-2AC7-4941-8C46-D375BF8A510C}" type="datetimeFigureOut">
              <a:rPr lang="en-US" smtClean="0"/>
              <a:t>7/8/2012</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094254D-976B-4E77-8FA6-5F346549A838}"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4254D-976B-4E77-8FA6-5F346549A838}"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94254D-976B-4E77-8FA6-5F346549A838}"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D238B-2AC7-4941-8C46-D375BF8A510C}" type="datetimeFigureOut">
              <a:rPr lang="en-US" smtClean="0"/>
              <a:t>7/8/2012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4254D-976B-4E77-8FA6-5F346549A83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73D238B-2AC7-4941-8C46-D375BF8A510C}" type="datetimeFigureOut">
              <a:rPr lang="en-US" smtClean="0"/>
              <a:t>7/8/2012</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094254D-976B-4E77-8FA6-5F346549A83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exchange.smarttech.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50356" y="2814532"/>
            <a:ext cx="4847038" cy="1801535"/>
          </a:xfrm>
        </p:spPr>
        <p:txBody>
          <a:bodyPr/>
          <a:lstStyle/>
          <a:p>
            <a:r>
              <a:rPr lang="en-US" sz="2800" b="1" dirty="0">
                <a:effectLst/>
              </a:rPr>
              <a:t>Engaging Student Learning with </a:t>
            </a:r>
            <a:r>
              <a:rPr lang="en-US" sz="2800" b="1" dirty="0" err="1">
                <a:effectLst/>
              </a:rPr>
              <a:t>Smartboard</a:t>
            </a:r>
            <a:r>
              <a:rPr lang="en-US" sz="2800" b="1" dirty="0">
                <a:effectLst/>
              </a:rPr>
              <a:t> Integration</a:t>
            </a:r>
            <a:r>
              <a:rPr lang="en-US" dirty="0" smtClean="0"/>
              <a:t/>
            </a:r>
            <a:br>
              <a:rPr lang="en-US" dirty="0" smtClean="0"/>
            </a:br>
            <a:r>
              <a:rPr lang="en-US" sz="2800" dirty="0" smtClean="0"/>
              <a:t>Capstone Project</a:t>
            </a:r>
            <a:endParaRPr lang="en-US" sz="2800" dirty="0"/>
          </a:p>
        </p:txBody>
      </p:sp>
      <p:sp>
        <p:nvSpPr>
          <p:cNvPr id="3" name="Subtitle 2"/>
          <p:cNvSpPr>
            <a:spLocks noGrp="1"/>
          </p:cNvSpPr>
          <p:nvPr>
            <p:ph type="subTitle" idx="1"/>
          </p:nvPr>
        </p:nvSpPr>
        <p:spPr/>
        <p:txBody>
          <a:bodyPr/>
          <a:lstStyle/>
          <a:p>
            <a:r>
              <a:rPr lang="en-US" dirty="0" smtClean="0"/>
              <a:t>Yvonne Bates</a:t>
            </a:r>
          </a:p>
          <a:p>
            <a:r>
              <a:rPr lang="en-US" dirty="0" smtClean="0"/>
              <a:t>Summer 2012</a:t>
            </a:r>
          </a:p>
          <a:p>
            <a:r>
              <a:rPr lang="en-US" dirty="0" smtClean="0"/>
              <a:t>Instructional Technology M. Ed.</a:t>
            </a:r>
            <a:endParaRPr lang="en-US" dirty="0"/>
          </a:p>
        </p:txBody>
      </p:sp>
    </p:spTree>
    <p:extLst>
      <p:ext uri="{BB962C8B-B14F-4D97-AF65-F5344CB8AC3E}">
        <p14:creationId xmlns:p14="http://schemas.microsoft.com/office/powerpoint/2010/main" val="1358108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Final Observation:</a:t>
            </a:r>
            <a:endParaRPr lang="en-US" dirty="0"/>
          </a:p>
        </p:txBody>
      </p:sp>
      <p:sp>
        <p:nvSpPr>
          <p:cNvPr id="3" name="Content Placeholder 2"/>
          <p:cNvSpPr>
            <a:spLocks noGrp="1"/>
          </p:cNvSpPr>
          <p:nvPr>
            <p:ph idx="1"/>
          </p:nvPr>
        </p:nvSpPr>
        <p:spPr>
          <a:xfrm>
            <a:off x="838200" y="2038388"/>
            <a:ext cx="7467600" cy="4133812"/>
          </a:xfrm>
        </p:spPr>
        <p:txBody>
          <a:bodyPr>
            <a:normAutofit lnSpcReduction="10000"/>
          </a:bodyPr>
          <a:lstStyle/>
          <a:p>
            <a:r>
              <a:rPr lang="en-US" dirty="0"/>
              <a:t>Ways </a:t>
            </a:r>
            <a:r>
              <a:rPr lang="en-US" dirty="0" err="1"/>
              <a:t>Smartboard</a:t>
            </a:r>
            <a:r>
              <a:rPr lang="en-US" dirty="0"/>
              <a:t> was being used by subject and lesson activity</a:t>
            </a:r>
            <a:r>
              <a:rPr lang="en-US" dirty="0" smtClean="0"/>
              <a:t>:</a:t>
            </a:r>
          </a:p>
          <a:p>
            <a:pPr>
              <a:buFont typeface="Wingdings" pitchFamily="2" charset="2"/>
              <a:buChar char="§"/>
            </a:pPr>
            <a:r>
              <a:rPr lang="en-US" dirty="0" smtClean="0"/>
              <a:t>Math: interactive game where students manipulated numbers to make add/sub problems</a:t>
            </a:r>
          </a:p>
          <a:p>
            <a:pPr>
              <a:buFont typeface="Wingdings" pitchFamily="2" charset="2"/>
              <a:buChar char="§"/>
            </a:pPr>
            <a:r>
              <a:rPr lang="en-US" dirty="0" smtClean="0"/>
              <a:t>Math: interactive game where students manipulated numbers for rounding </a:t>
            </a:r>
          </a:p>
          <a:p>
            <a:pPr>
              <a:buFont typeface="Wingdings" pitchFamily="2" charset="2"/>
              <a:buChar char="§"/>
            </a:pPr>
            <a:r>
              <a:rPr lang="en-US" dirty="0" smtClean="0"/>
              <a:t>Science: students manipulated activities and video in </a:t>
            </a:r>
            <a:r>
              <a:rPr lang="en-US" dirty="0" err="1" smtClean="0"/>
              <a:t>BrainPop</a:t>
            </a:r>
            <a:r>
              <a:rPr lang="en-US" dirty="0" smtClean="0"/>
              <a:t> Jr. </a:t>
            </a:r>
          </a:p>
          <a:p>
            <a:pPr>
              <a:buFont typeface="Wingdings" pitchFamily="2" charset="2"/>
              <a:buChar char="§"/>
            </a:pPr>
            <a:r>
              <a:rPr lang="en-US" dirty="0" smtClean="0"/>
              <a:t>Power Point Presentation and Bing image search</a:t>
            </a:r>
          </a:p>
          <a:p>
            <a:pPr>
              <a:buFont typeface="Wingdings" pitchFamily="2" charset="2"/>
              <a:buChar char="§"/>
            </a:pPr>
            <a:r>
              <a:rPr lang="en-US" dirty="0" smtClean="0"/>
              <a:t>LA: interactive display where students manipulated propositional phrases and lines of a poem</a:t>
            </a:r>
          </a:p>
          <a:p>
            <a:pPr>
              <a:buFont typeface="Wingdings" pitchFamily="2" charset="2"/>
              <a:buChar char="§"/>
            </a:pPr>
            <a:endParaRPr lang="en-US" dirty="0" smtClean="0"/>
          </a:p>
          <a:p>
            <a:pPr>
              <a:buFont typeface="Wingdings" pitchFamily="2" charset="2"/>
              <a:buChar char="§"/>
            </a:pPr>
            <a:endParaRPr lang="en-US" dirty="0"/>
          </a:p>
          <a:p>
            <a:endParaRPr lang="en-US" dirty="0"/>
          </a:p>
        </p:txBody>
      </p:sp>
    </p:spTree>
    <p:extLst>
      <p:ext uri="{BB962C8B-B14F-4D97-AF65-F5344CB8AC3E}">
        <p14:creationId xmlns:p14="http://schemas.microsoft.com/office/powerpoint/2010/main" val="399532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Final Observation Assessment: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1905000"/>
            <a:ext cx="8762999" cy="4724400"/>
          </a:xfrm>
        </p:spPr>
      </p:pic>
    </p:spTree>
    <p:extLst>
      <p:ext uri="{BB962C8B-B14F-4D97-AF65-F5344CB8AC3E}">
        <p14:creationId xmlns:p14="http://schemas.microsoft.com/office/powerpoint/2010/main" val="4003544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Comparison: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983"/>
          <a:stretch/>
        </p:blipFill>
        <p:spPr>
          <a:xfrm>
            <a:off x="152400" y="2038350"/>
            <a:ext cx="8831851" cy="4591050"/>
          </a:xfrm>
        </p:spPr>
      </p:pic>
    </p:spTree>
    <p:extLst>
      <p:ext uri="{BB962C8B-B14F-4D97-AF65-F5344CB8AC3E}">
        <p14:creationId xmlns:p14="http://schemas.microsoft.com/office/powerpoint/2010/main" val="379962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Professional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Beginning </a:t>
            </a:r>
            <a:r>
              <a:rPr lang="en-US" dirty="0" err="1" smtClean="0"/>
              <a:t>Smartboard</a:t>
            </a:r>
            <a:r>
              <a:rPr lang="en-US" dirty="0" smtClean="0"/>
              <a:t> Integration</a:t>
            </a:r>
          </a:p>
          <a:p>
            <a:r>
              <a:rPr lang="en-US" dirty="0" smtClean="0"/>
              <a:t>13 attendees: teachers from every grade level, a special ed. </a:t>
            </a:r>
            <a:r>
              <a:rPr lang="en-US" dirty="0"/>
              <a:t>t</a:t>
            </a:r>
            <a:r>
              <a:rPr lang="en-US" dirty="0" smtClean="0"/>
              <a:t>eacher, an EIP teacher, the counselor, and a student teacher</a:t>
            </a:r>
          </a:p>
          <a:p>
            <a:r>
              <a:rPr lang="en-US" dirty="0" smtClean="0"/>
              <a:t>Explored websites that could be used immediately with </a:t>
            </a:r>
            <a:r>
              <a:rPr lang="en-US" dirty="0" err="1" smtClean="0"/>
              <a:t>Smartboard</a:t>
            </a:r>
            <a:r>
              <a:rPr lang="en-US" dirty="0" smtClean="0"/>
              <a:t> and students</a:t>
            </a:r>
          </a:p>
          <a:p>
            <a:r>
              <a:rPr lang="en-US" dirty="0" smtClean="0"/>
              <a:t>Signed up for accounts in Smart Exchange at: </a:t>
            </a:r>
            <a:r>
              <a:rPr lang="en-US" dirty="0" smtClean="0">
                <a:hlinkClick r:id="rId2"/>
              </a:rPr>
              <a:t>http</a:t>
            </a:r>
            <a:r>
              <a:rPr lang="en-US" dirty="0">
                <a:hlinkClick r:id="rId2"/>
              </a:rPr>
              <a:t>://exchange.smarttech.com/#</a:t>
            </a:r>
            <a:r>
              <a:rPr lang="en-US" dirty="0" smtClean="0">
                <a:hlinkClick r:id="rId2"/>
              </a:rPr>
              <a:t>tab=0</a:t>
            </a:r>
            <a:endParaRPr lang="en-US" dirty="0" smtClean="0"/>
          </a:p>
          <a:p>
            <a:r>
              <a:rPr lang="en-US" dirty="0" smtClean="0"/>
              <a:t>Questionnaire with 30 min. reflection breaks provided good feedback</a:t>
            </a:r>
            <a:endParaRPr lang="en-US" dirty="0"/>
          </a:p>
        </p:txBody>
      </p:sp>
    </p:spTree>
    <p:extLst>
      <p:ext uri="{BB962C8B-B14F-4D97-AF65-F5344CB8AC3E}">
        <p14:creationId xmlns:p14="http://schemas.microsoft.com/office/powerpoint/2010/main" val="73838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Students’ Responses:</a:t>
            </a:r>
            <a:endParaRPr lang="en-US" dirty="0"/>
          </a:p>
        </p:txBody>
      </p:sp>
      <p:sp>
        <p:nvSpPr>
          <p:cNvPr id="4" name="Rectangular Callout 3"/>
          <p:cNvSpPr/>
          <p:nvPr/>
        </p:nvSpPr>
        <p:spPr>
          <a:xfrm>
            <a:off x="685800" y="1981200"/>
            <a:ext cx="3048000" cy="1905000"/>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We should get some time to get to use the </a:t>
            </a:r>
            <a:r>
              <a:rPr lang="en-US" dirty="0"/>
              <a:t>Smartboard</a:t>
            </a:r>
            <a:r>
              <a:rPr lang="en-US" dirty="0"/>
              <a:t> ourselves so we get to interact with technology and we learn stuff by writing and reading on the </a:t>
            </a:r>
            <a:r>
              <a:rPr lang="en-US" dirty="0"/>
              <a:t>Smartboard</a:t>
            </a:r>
            <a:r>
              <a:rPr lang="en-US" dirty="0"/>
              <a:t>.</a:t>
            </a:r>
          </a:p>
        </p:txBody>
      </p:sp>
      <p:sp>
        <p:nvSpPr>
          <p:cNvPr id="5" name="Oval Callout 4"/>
          <p:cNvSpPr/>
          <p:nvPr/>
        </p:nvSpPr>
        <p:spPr>
          <a:xfrm>
            <a:off x="4953000" y="1804555"/>
            <a:ext cx="3733800" cy="1672936"/>
          </a:xfrm>
          <a:prstGeom prst="wedgeEllipse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In Science we get to see Power Points on the board and then a lot of fun games to learn the lesson correctly.</a:t>
            </a:r>
          </a:p>
        </p:txBody>
      </p:sp>
      <p:sp>
        <p:nvSpPr>
          <p:cNvPr id="6" name="Cloud Callout 5"/>
          <p:cNvSpPr/>
          <p:nvPr/>
        </p:nvSpPr>
        <p:spPr>
          <a:xfrm>
            <a:off x="3276600" y="3352799"/>
            <a:ext cx="2895600" cy="1828800"/>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We didn’t ever use the </a:t>
            </a:r>
            <a:r>
              <a:rPr lang="en-US" dirty="0" smtClean="0"/>
              <a:t>Smartboard</a:t>
            </a:r>
            <a:endParaRPr lang="en-US" dirty="0"/>
          </a:p>
        </p:txBody>
      </p:sp>
      <p:sp>
        <p:nvSpPr>
          <p:cNvPr id="7" name="Rounded Rectangular Callout 6"/>
          <p:cNvSpPr/>
          <p:nvPr/>
        </p:nvSpPr>
        <p:spPr>
          <a:xfrm>
            <a:off x="6002482" y="4100944"/>
            <a:ext cx="2971800" cy="2008909"/>
          </a:xfrm>
          <a:prstGeom prst="wedgeRound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When we do science, math and other subjects because it would make learning more fun and kids like to have fun so if we are having fun we will pay more attention.</a:t>
            </a:r>
          </a:p>
        </p:txBody>
      </p:sp>
      <p:sp>
        <p:nvSpPr>
          <p:cNvPr id="8" name="Oval Callout 7"/>
          <p:cNvSpPr/>
          <p:nvPr/>
        </p:nvSpPr>
        <p:spPr>
          <a:xfrm>
            <a:off x="526473" y="4267199"/>
            <a:ext cx="2743200" cy="1676400"/>
          </a:xfrm>
          <a:prstGeom prst="wedgeEllipse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Mountain math, but we didn’t touch it. The projector just projects it</a:t>
            </a:r>
          </a:p>
        </p:txBody>
      </p:sp>
      <p:sp>
        <p:nvSpPr>
          <p:cNvPr id="11" name="TextBox 10"/>
          <p:cNvSpPr txBox="1"/>
          <p:nvPr/>
        </p:nvSpPr>
        <p:spPr>
          <a:xfrm>
            <a:off x="304800" y="6248400"/>
            <a:ext cx="8382000" cy="523220"/>
          </a:xfrm>
          <a:prstGeom prst="rect">
            <a:avLst/>
          </a:prstGeom>
          <a:noFill/>
        </p:spPr>
        <p:txBody>
          <a:bodyPr wrap="square" rtlCol="0">
            <a:spAutoFit/>
          </a:bodyPr>
          <a:lstStyle/>
          <a:p>
            <a:r>
              <a:rPr lang="en-US" sz="1400" dirty="0" smtClean="0"/>
              <a:t>Responses based on a 5</a:t>
            </a:r>
            <a:r>
              <a:rPr lang="en-US" sz="1400" baseline="30000" dirty="0" smtClean="0"/>
              <a:t>th</a:t>
            </a:r>
            <a:r>
              <a:rPr lang="en-US" sz="1400" dirty="0" smtClean="0"/>
              <a:t> grade student survey when asked “What was a lesson using the </a:t>
            </a:r>
            <a:r>
              <a:rPr lang="en-US" sz="1400" dirty="0" err="1" smtClean="0"/>
              <a:t>Samrtboard</a:t>
            </a:r>
            <a:r>
              <a:rPr lang="en-US" sz="1400" dirty="0" smtClean="0"/>
              <a:t> you liked?” and “How do you wish the </a:t>
            </a:r>
            <a:r>
              <a:rPr lang="en-US" sz="1400" dirty="0" err="1" smtClean="0"/>
              <a:t>Smartboard</a:t>
            </a:r>
            <a:r>
              <a:rPr lang="en-US" sz="1400" dirty="0" smtClean="0"/>
              <a:t> was used?”</a:t>
            </a:r>
            <a:endParaRPr lang="en-US" sz="1400" dirty="0"/>
          </a:p>
        </p:txBody>
      </p:sp>
    </p:spTree>
    <p:extLst>
      <p:ext uri="{BB962C8B-B14F-4D97-AF65-F5344CB8AC3E}">
        <p14:creationId xmlns:p14="http://schemas.microsoft.com/office/powerpoint/2010/main" val="373045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lumMod val="75000"/>
            </a:schemeClr>
          </a:solidFill>
        </p:spPr>
        <p:txBody>
          <a:bodyPr/>
          <a:lstStyle/>
          <a:p>
            <a:r>
              <a:rPr lang="en-US" dirty="0" smtClean="0"/>
              <a:t>The Students’ Responses:</a:t>
            </a:r>
            <a:endParaRPr lang="en-US" dirty="0"/>
          </a:p>
        </p:txBody>
      </p:sp>
      <p:pic>
        <p:nvPicPr>
          <p:cNvPr id="10" name="Content Placeholder 9"/>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400" y="4648199"/>
            <a:ext cx="3581783" cy="1865513"/>
          </a:xfrm>
        </p:spPr>
      </p:pic>
      <p:pic>
        <p:nvPicPr>
          <p:cNvPr id="9" name="Content Placeholder 8"/>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16778" b="18203"/>
          <a:stretch/>
        </p:blipFill>
        <p:spPr>
          <a:xfrm>
            <a:off x="533400" y="2362199"/>
            <a:ext cx="3989635" cy="2362201"/>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362200"/>
            <a:ext cx="3661548" cy="2819400"/>
          </a:xfrm>
          <a:prstGeom prst="rect">
            <a:avLst/>
          </a:prstGeom>
        </p:spPr>
      </p:pic>
      <p:sp>
        <p:nvSpPr>
          <p:cNvPr id="12" name="TextBox 11"/>
          <p:cNvSpPr txBox="1"/>
          <p:nvPr/>
        </p:nvSpPr>
        <p:spPr>
          <a:xfrm>
            <a:off x="4800600" y="1981200"/>
            <a:ext cx="3352800" cy="523220"/>
          </a:xfrm>
          <a:prstGeom prst="rect">
            <a:avLst/>
          </a:prstGeom>
          <a:noFill/>
        </p:spPr>
        <p:txBody>
          <a:bodyPr wrap="square" rtlCol="0">
            <a:spAutoFit/>
          </a:bodyPr>
          <a:lstStyle/>
          <a:p>
            <a:r>
              <a:rPr lang="en-US" sz="1400" b="1" dirty="0" smtClean="0">
                <a:solidFill>
                  <a:schemeClr val="tx1">
                    <a:lumMod val="85000"/>
                    <a:lumOff val="15000"/>
                  </a:schemeClr>
                </a:solidFill>
                <a:latin typeface="Arial Narrow" pitchFamily="34" charset="0"/>
                <a:cs typeface="Arial" pitchFamily="34" charset="0"/>
              </a:rPr>
              <a:t>How often do the students interact with the </a:t>
            </a:r>
            <a:r>
              <a:rPr lang="en-US" sz="1400" b="1" dirty="0" err="1" smtClean="0">
                <a:solidFill>
                  <a:schemeClr val="tx1">
                    <a:lumMod val="85000"/>
                    <a:lumOff val="15000"/>
                  </a:schemeClr>
                </a:solidFill>
                <a:latin typeface="Arial Narrow" pitchFamily="34" charset="0"/>
                <a:cs typeface="Arial" pitchFamily="34" charset="0"/>
              </a:rPr>
              <a:t>Smartboard</a:t>
            </a:r>
            <a:r>
              <a:rPr lang="en-US" sz="1400" b="1" dirty="0" smtClean="0">
                <a:solidFill>
                  <a:schemeClr val="tx1">
                    <a:lumMod val="85000"/>
                    <a:lumOff val="15000"/>
                  </a:schemeClr>
                </a:solidFill>
                <a:latin typeface="Arial Narrow" pitchFamily="34" charset="0"/>
                <a:cs typeface="Arial" pitchFamily="34" charset="0"/>
              </a:rPr>
              <a:t>?</a:t>
            </a:r>
            <a:endParaRPr lang="en-US" sz="1400" b="1" dirty="0">
              <a:solidFill>
                <a:schemeClr val="tx1">
                  <a:lumMod val="85000"/>
                  <a:lumOff val="15000"/>
                </a:schemeClr>
              </a:solidFill>
              <a:latin typeface="Arial Narrow" pitchFamily="34" charset="0"/>
              <a:cs typeface="Arial"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3098" y="4876800"/>
            <a:ext cx="3410342" cy="1226191"/>
          </a:xfrm>
          <a:prstGeom prst="rect">
            <a:avLst/>
          </a:prstGeom>
        </p:spPr>
      </p:pic>
      <p:sp>
        <p:nvSpPr>
          <p:cNvPr id="14" name="TextBox 13"/>
          <p:cNvSpPr txBox="1"/>
          <p:nvPr/>
        </p:nvSpPr>
        <p:spPr>
          <a:xfrm>
            <a:off x="381000" y="6324600"/>
            <a:ext cx="8458200" cy="307777"/>
          </a:xfrm>
          <a:prstGeom prst="rect">
            <a:avLst/>
          </a:prstGeom>
          <a:noFill/>
        </p:spPr>
        <p:txBody>
          <a:bodyPr wrap="square" rtlCol="0">
            <a:spAutoFit/>
          </a:bodyPr>
          <a:lstStyle/>
          <a:p>
            <a:r>
              <a:rPr lang="en-US" sz="1400" dirty="0" smtClean="0"/>
              <a:t>Based on a 5</a:t>
            </a:r>
            <a:r>
              <a:rPr lang="en-US" sz="1400" baseline="30000" dirty="0" smtClean="0"/>
              <a:t>th</a:t>
            </a:r>
            <a:r>
              <a:rPr lang="en-US" sz="1400" dirty="0" smtClean="0"/>
              <a:t> grade student survey.</a:t>
            </a:r>
            <a:endParaRPr lang="en-US" sz="1400" dirty="0"/>
          </a:p>
        </p:txBody>
      </p:sp>
      <p:sp>
        <p:nvSpPr>
          <p:cNvPr id="15" name="TextBox 14"/>
          <p:cNvSpPr txBox="1"/>
          <p:nvPr/>
        </p:nvSpPr>
        <p:spPr>
          <a:xfrm>
            <a:off x="838200" y="1989754"/>
            <a:ext cx="3352800" cy="523220"/>
          </a:xfrm>
          <a:prstGeom prst="rect">
            <a:avLst/>
          </a:prstGeom>
          <a:noFill/>
        </p:spPr>
        <p:txBody>
          <a:bodyPr wrap="square" rtlCol="0">
            <a:spAutoFit/>
          </a:bodyPr>
          <a:lstStyle/>
          <a:p>
            <a:r>
              <a:rPr lang="en-US" sz="1400" b="1" dirty="0" smtClean="0">
                <a:solidFill>
                  <a:schemeClr val="tx1">
                    <a:lumMod val="85000"/>
                    <a:lumOff val="15000"/>
                  </a:schemeClr>
                </a:solidFill>
                <a:latin typeface="Arial Narrow" pitchFamily="34" charset="0"/>
                <a:cs typeface="Arial" pitchFamily="34" charset="0"/>
              </a:rPr>
              <a:t>How often does your teacher use the </a:t>
            </a:r>
            <a:r>
              <a:rPr lang="en-US" sz="1400" b="1" dirty="0" err="1" smtClean="0">
                <a:solidFill>
                  <a:schemeClr val="tx1">
                    <a:lumMod val="85000"/>
                    <a:lumOff val="15000"/>
                  </a:schemeClr>
                </a:solidFill>
                <a:latin typeface="Arial Narrow" pitchFamily="34" charset="0"/>
                <a:cs typeface="Arial" pitchFamily="34" charset="0"/>
              </a:rPr>
              <a:t>Smartboard</a:t>
            </a:r>
            <a:r>
              <a:rPr lang="en-US" sz="1400" b="1" dirty="0" smtClean="0">
                <a:solidFill>
                  <a:schemeClr val="tx1">
                    <a:lumMod val="85000"/>
                    <a:lumOff val="15000"/>
                  </a:schemeClr>
                </a:solidFill>
                <a:latin typeface="Arial Narrow" pitchFamily="34" charset="0"/>
                <a:cs typeface="Arial" pitchFamily="34" charset="0"/>
              </a:rPr>
              <a:t>?</a:t>
            </a:r>
            <a:endParaRPr lang="en-US" sz="1400" b="1" dirty="0">
              <a:solidFill>
                <a:schemeClr val="tx1">
                  <a:lumMod val="85000"/>
                  <a:lumOff val="15000"/>
                </a:schemeClr>
              </a:solidFill>
              <a:latin typeface="Arial Narrow" pitchFamily="34" charset="0"/>
              <a:cs typeface="Arial" pitchFamily="34" charset="0"/>
            </a:endParaRPr>
          </a:p>
        </p:txBody>
      </p:sp>
    </p:spTree>
    <p:extLst>
      <p:ext uri="{BB962C8B-B14F-4D97-AF65-F5344CB8AC3E}">
        <p14:creationId xmlns:p14="http://schemas.microsoft.com/office/powerpoint/2010/main" val="353474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2">
              <a:lumMod val="75000"/>
            </a:schemeClr>
          </a:solidFill>
        </p:spPr>
        <p:txBody>
          <a:bodyPr/>
          <a:lstStyle/>
          <a:p>
            <a:r>
              <a:rPr lang="en-US" dirty="0" smtClean="0"/>
              <a:t>The Reflection:</a:t>
            </a:r>
            <a:endParaRPr lang="en-US" dirty="0"/>
          </a:p>
        </p:txBody>
      </p:sp>
      <p:sp>
        <p:nvSpPr>
          <p:cNvPr id="6" name="Content Placeholder 5"/>
          <p:cNvSpPr>
            <a:spLocks noGrp="1"/>
          </p:cNvSpPr>
          <p:nvPr>
            <p:ph idx="1"/>
          </p:nvPr>
        </p:nvSpPr>
        <p:spPr/>
        <p:txBody>
          <a:bodyPr/>
          <a:lstStyle/>
          <a:p>
            <a:r>
              <a:rPr lang="en-US" dirty="0" smtClean="0"/>
              <a:t>Some teachers need more support than others when integrating technology.</a:t>
            </a:r>
          </a:p>
          <a:p>
            <a:r>
              <a:rPr lang="en-US" dirty="0" smtClean="0"/>
              <a:t>The definition and visual of engaged student learning is different among teachers.</a:t>
            </a:r>
          </a:p>
          <a:p>
            <a:r>
              <a:rPr lang="en-US" dirty="0" smtClean="0"/>
              <a:t>There is more work for me to do as a technology leader to help my school reach its shared vision of technology integration.</a:t>
            </a:r>
          </a:p>
          <a:p>
            <a:r>
              <a:rPr lang="en-US" dirty="0" smtClean="0"/>
              <a:t>This may be the end of this learning experience, but the learning will continue at </a:t>
            </a:r>
            <a:r>
              <a:rPr lang="en-US" dirty="0" err="1" smtClean="0"/>
              <a:t>Teasley</a:t>
            </a:r>
            <a:r>
              <a:rPr lang="en-US" dirty="0" smtClean="0"/>
              <a:t> Elementary.</a:t>
            </a:r>
          </a:p>
          <a:p>
            <a:pPr marL="0" indent="0">
              <a:buNone/>
            </a:pPr>
            <a:endParaRPr lang="en-US" dirty="0"/>
          </a:p>
        </p:txBody>
      </p:sp>
    </p:spTree>
    <p:extLst>
      <p:ext uri="{BB962C8B-B14F-4D97-AF65-F5344CB8AC3E}">
        <p14:creationId xmlns:p14="http://schemas.microsoft.com/office/powerpoint/2010/main" val="1137003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References and Standards: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t>Krathwohl</a:t>
            </a:r>
            <a:r>
              <a:rPr lang="en-US" dirty="0"/>
              <a:t>, David R.,  Autumn, 2002. </a:t>
            </a:r>
            <a:r>
              <a:rPr lang="en-US" i="1" dirty="0"/>
              <a:t>A Revision of Bloom’s Taxonomy:  An Overview </a:t>
            </a:r>
            <a:endParaRPr lang="en-US" i="1" dirty="0" smtClean="0"/>
          </a:p>
          <a:p>
            <a:pPr marL="0" indent="0">
              <a:buNone/>
            </a:pPr>
            <a:endParaRPr lang="en-US" dirty="0" smtClean="0"/>
          </a:p>
          <a:p>
            <a:pPr lvl="0"/>
            <a:r>
              <a:rPr lang="en-US" dirty="0"/>
              <a:t>Standard 1:  Visionary Leadership (Elements 1.1, 1.2. and 1.4)</a:t>
            </a:r>
          </a:p>
          <a:p>
            <a:r>
              <a:rPr lang="en-US" dirty="0"/>
              <a:t>Standard 2:  Teaching, Learning, and Assessment (Element 2.3, 2.4, 2.5, 2.6)</a:t>
            </a:r>
          </a:p>
          <a:p>
            <a:r>
              <a:rPr lang="en-US" dirty="0"/>
              <a:t>Standard 3:  Digital Learning Environments (Element </a:t>
            </a:r>
            <a:r>
              <a:rPr lang="en-US" dirty="0" smtClean="0"/>
              <a:t>3.1, 3.2, 3.5 </a:t>
            </a:r>
            <a:r>
              <a:rPr lang="en-US" dirty="0"/>
              <a:t>and </a:t>
            </a:r>
            <a:r>
              <a:rPr lang="en-US" dirty="0" smtClean="0"/>
              <a:t>3.7)</a:t>
            </a:r>
            <a:endParaRPr lang="en-US" dirty="0"/>
          </a:p>
          <a:p>
            <a:r>
              <a:rPr lang="en-US" dirty="0"/>
              <a:t>Standard 4:  Digital Citizenship and Responsibility (Element 4.1 and 4.2)</a:t>
            </a:r>
          </a:p>
          <a:p>
            <a:r>
              <a:rPr lang="en-US" dirty="0"/>
              <a:t>Standard 5:  Professional Learning and Program Evaluation (Element 5.1, 5.2, and 5.3)</a:t>
            </a:r>
          </a:p>
          <a:p>
            <a:r>
              <a:rPr lang="en-US" dirty="0"/>
              <a:t>Standard 6:  Candidate Professional Growth and Development (Element 6.1, 6.2, and 6.3)</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05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Need:</a:t>
            </a:r>
            <a:endParaRPr lang="en-US" dirty="0"/>
          </a:p>
        </p:txBody>
      </p:sp>
      <p:sp>
        <p:nvSpPr>
          <p:cNvPr id="3" name="Content Placeholder 2"/>
          <p:cNvSpPr>
            <a:spLocks noGrp="1"/>
          </p:cNvSpPr>
          <p:nvPr>
            <p:ph idx="1"/>
          </p:nvPr>
        </p:nvSpPr>
        <p:spPr/>
        <p:txBody>
          <a:bodyPr>
            <a:normAutofit/>
          </a:bodyPr>
          <a:lstStyle/>
          <a:p>
            <a:r>
              <a:rPr lang="en-US" sz="2800" dirty="0"/>
              <a:t>The need at </a:t>
            </a:r>
            <a:r>
              <a:rPr lang="en-US" sz="2800" dirty="0" err="1"/>
              <a:t>Teasley</a:t>
            </a:r>
            <a:r>
              <a:rPr lang="en-US" sz="2800" dirty="0"/>
              <a:t> Elementary is one of incorporating technology through the use of </a:t>
            </a:r>
            <a:r>
              <a:rPr lang="en-US" sz="2800" dirty="0" err="1"/>
              <a:t>Smartboards</a:t>
            </a:r>
            <a:r>
              <a:rPr lang="en-US" sz="2800" dirty="0"/>
              <a:t> at a higher level of learning.</a:t>
            </a:r>
            <a:endParaRPr lang="en-US" sz="2800" dirty="0"/>
          </a:p>
        </p:txBody>
      </p:sp>
    </p:spTree>
    <p:extLst>
      <p:ext uri="{BB962C8B-B14F-4D97-AF65-F5344CB8AC3E}">
        <p14:creationId xmlns:p14="http://schemas.microsoft.com/office/powerpoint/2010/main" val="311104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Intention:</a:t>
            </a:r>
            <a:endParaRPr lang="en-US" dirty="0"/>
          </a:p>
        </p:txBody>
      </p:sp>
      <p:sp>
        <p:nvSpPr>
          <p:cNvPr id="3" name="Content Placeholder 2"/>
          <p:cNvSpPr>
            <a:spLocks noGrp="1"/>
          </p:cNvSpPr>
          <p:nvPr>
            <p:ph idx="1"/>
          </p:nvPr>
        </p:nvSpPr>
        <p:spPr/>
        <p:txBody>
          <a:bodyPr/>
          <a:lstStyle/>
          <a:p>
            <a:r>
              <a:rPr lang="en-US" dirty="0"/>
              <a:t>The intention of the project was to  reflect on teacher-directed instruction and objective alignment with student activities that demonstrate “a teaching and learning where more complex kinds of knowledge and cognitive processes are involved” by using the Taxonomy Table as described in </a:t>
            </a:r>
            <a:r>
              <a:rPr lang="en-US" dirty="0" err="1"/>
              <a:t>Krathwohl’s</a:t>
            </a:r>
            <a:r>
              <a:rPr lang="en-US" dirty="0"/>
              <a:t> Revision of Bloom’s Taxonomy (</a:t>
            </a:r>
            <a:r>
              <a:rPr lang="en-US" dirty="0" err="1"/>
              <a:t>Krathwohl</a:t>
            </a:r>
            <a:r>
              <a:rPr lang="en-US" dirty="0"/>
              <a:t>, 2002). </a:t>
            </a:r>
            <a:endParaRPr lang="en-US" dirty="0"/>
          </a:p>
        </p:txBody>
      </p:sp>
    </p:spTree>
    <p:extLst>
      <p:ext uri="{BB962C8B-B14F-4D97-AF65-F5344CB8AC3E}">
        <p14:creationId xmlns:p14="http://schemas.microsoft.com/office/powerpoint/2010/main" val="223884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Procedure:</a:t>
            </a:r>
            <a:endParaRPr lang="en-US" dirty="0"/>
          </a:p>
        </p:txBody>
      </p:sp>
      <p:sp>
        <p:nvSpPr>
          <p:cNvPr id="4" name="Text Placeholder 3"/>
          <p:cNvSpPr>
            <a:spLocks noGrp="1"/>
          </p:cNvSpPr>
          <p:nvPr>
            <p:ph type="body" idx="1"/>
          </p:nvPr>
        </p:nvSpPr>
        <p:spPr>
          <a:xfrm>
            <a:off x="841248" y="2038388"/>
            <a:ext cx="3017520" cy="704812"/>
          </a:xfrm>
          <a:ln>
            <a:noFill/>
          </a:ln>
        </p:spPr>
        <p:txBody>
          <a:bodyPr/>
          <a:lstStyle/>
          <a:p>
            <a:r>
              <a:rPr lang="en-US" dirty="0" smtClean="0">
                <a:solidFill>
                  <a:schemeClr val="tx1"/>
                </a:solidFill>
              </a:rPr>
              <a:t>Classroom Observations</a:t>
            </a:r>
            <a:endParaRPr lang="en-US" dirty="0">
              <a:solidFill>
                <a:schemeClr val="tx1"/>
              </a:solidFill>
            </a:endParaRPr>
          </a:p>
        </p:txBody>
      </p:sp>
      <p:sp>
        <p:nvSpPr>
          <p:cNvPr id="5" name="Text Placeholder 4"/>
          <p:cNvSpPr>
            <a:spLocks noGrp="1"/>
          </p:cNvSpPr>
          <p:nvPr>
            <p:ph type="body" sz="quarter" idx="3"/>
          </p:nvPr>
        </p:nvSpPr>
        <p:spPr>
          <a:xfrm>
            <a:off x="5291091" y="2038386"/>
            <a:ext cx="3014708" cy="704814"/>
          </a:xfrm>
        </p:spPr>
        <p:txBody>
          <a:bodyPr/>
          <a:lstStyle/>
          <a:p>
            <a:r>
              <a:rPr lang="en-US" dirty="0" smtClean="0">
                <a:solidFill>
                  <a:schemeClr val="tx1"/>
                </a:solidFill>
              </a:rPr>
              <a:t>Professional Development</a:t>
            </a:r>
            <a:endParaRPr lang="en-US" dirty="0">
              <a:solidFill>
                <a:schemeClr val="tx1"/>
              </a:solidFill>
            </a:endParaRPr>
          </a:p>
        </p:txBody>
      </p:sp>
      <p:sp>
        <p:nvSpPr>
          <p:cNvPr id="6" name="Content Placeholder 5"/>
          <p:cNvSpPr>
            <a:spLocks noGrp="1"/>
          </p:cNvSpPr>
          <p:nvPr>
            <p:ph sz="quarter" idx="13"/>
          </p:nvPr>
        </p:nvSpPr>
        <p:spPr/>
        <p:txBody>
          <a:bodyPr>
            <a:normAutofit/>
          </a:bodyPr>
          <a:lstStyle/>
          <a:p>
            <a:r>
              <a:rPr lang="en-US" sz="2000" dirty="0" smtClean="0"/>
              <a:t>Six teachers (one in each K-6)</a:t>
            </a:r>
          </a:p>
          <a:p>
            <a:r>
              <a:rPr lang="en-US" sz="2000" dirty="0" smtClean="0"/>
              <a:t>Initial Observation (September)</a:t>
            </a:r>
          </a:p>
          <a:p>
            <a:r>
              <a:rPr lang="en-US" sz="2000" dirty="0" smtClean="0"/>
              <a:t>Follow-up Meeting</a:t>
            </a:r>
          </a:p>
          <a:p>
            <a:r>
              <a:rPr lang="en-US" sz="2000" dirty="0" smtClean="0"/>
              <a:t>Final Observation (March-May)</a:t>
            </a:r>
          </a:p>
          <a:p>
            <a:r>
              <a:rPr lang="en-US" sz="2000" dirty="0" smtClean="0"/>
              <a:t>Follow-Up</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4313" y="2895600"/>
            <a:ext cx="3017837" cy="2819400"/>
          </a:xfrm>
        </p:spPr>
      </p:pic>
    </p:spTree>
    <p:extLst>
      <p:ext uri="{BB962C8B-B14F-4D97-AF65-F5344CB8AC3E}">
        <p14:creationId xmlns:p14="http://schemas.microsoft.com/office/powerpoint/2010/main" val="71020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Participants: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8150997"/>
              </p:ext>
            </p:extLst>
          </p:nvPr>
        </p:nvGraphicFramePr>
        <p:xfrm>
          <a:off x="762000" y="2133598"/>
          <a:ext cx="7696200" cy="4114802"/>
        </p:xfrm>
        <a:graphic>
          <a:graphicData uri="http://schemas.openxmlformats.org/drawingml/2006/table">
            <a:tbl>
              <a:tblPr firstRow="1" firstCol="1" bandRow="1">
                <a:tableStyleId>{5C22544A-7EE6-4342-B048-85BDC9FD1C3A}</a:tableStyleId>
              </a:tblPr>
              <a:tblGrid>
                <a:gridCol w="2565400"/>
                <a:gridCol w="2565400"/>
                <a:gridCol w="2565400"/>
              </a:tblGrid>
              <a:tr h="293914">
                <a:tc gridSpan="3">
                  <a:txBody>
                    <a:bodyPr/>
                    <a:lstStyle/>
                    <a:p>
                      <a:pPr marL="0" marR="0" algn="ctr">
                        <a:spcBef>
                          <a:spcPts val="0"/>
                        </a:spcBef>
                        <a:spcAft>
                          <a:spcPts val="0"/>
                        </a:spcAft>
                      </a:pPr>
                      <a:r>
                        <a:rPr lang="en-US" sz="1200" dirty="0">
                          <a:effectLst/>
                        </a:rPr>
                        <a:t>Participants Chosen to Help with Project</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hMerge="1">
                  <a:txBody>
                    <a:bodyPr/>
                    <a:lstStyle/>
                    <a:p>
                      <a:endParaRPr lang="en-US"/>
                    </a:p>
                  </a:txBody>
                  <a:tcPr/>
                </a:tc>
                <a:tc hMerge="1">
                  <a:txBody>
                    <a:bodyPr/>
                    <a:lstStyle/>
                    <a:p>
                      <a:endParaRPr lang="en-US"/>
                    </a:p>
                  </a:txBody>
                  <a:tcPr/>
                </a:tc>
              </a:tr>
              <a:tr h="293914">
                <a:tc>
                  <a:txBody>
                    <a:bodyPr/>
                    <a:lstStyle/>
                    <a:p>
                      <a:pPr marL="0" marR="0">
                        <a:spcBef>
                          <a:spcPts val="0"/>
                        </a:spcBef>
                        <a:spcAft>
                          <a:spcPts val="0"/>
                        </a:spcAft>
                      </a:pPr>
                      <a:r>
                        <a:rPr lang="en-US" sz="1200" dirty="0">
                          <a:effectLst/>
                        </a:rPr>
                        <a:t>Grade Level/Teacher:</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Smartboard Use:</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effectLst/>
                        </a:rPr>
                        <a:t>Attitude/Teaching Style:</a:t>
                      </a:r>
                      <a:endParaRPr lang="en-US" sz="1200" dirty="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K (Ms. S)</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Some Use</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Ready/Willing to learn more</a:t>
                      </a:r>
                    </a:p>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1 (Ms. D)</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Frequent Use</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Willing to go beyond how it is already being used</a:t>
                      </a:r>
                      <a:endParaRPr lang="en-US" sz="120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2 (Ms. P)</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Some Use</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Ready/Willing to learn more</a:t>
                      </a:r>
                    </a:p>
                    <a:p>
                      <a:pPr marL="0" marR="0">
                        <a:spcBef>
                          <a:spcPts val="0"/>
                        </a:spcBef>
                        <a:spcAft>
                          <a:spcPts val="0"/>
                        </a:spcAft>
                      </a:pPr>
                      <a:r>
                        <a:rPr lang="en-US" sz="1200">
                          <a:effectLst/>
                        </a:rPr>
                        <a:t> </a:t>
                      </a:r>
                      <a:endParaRPr lang="en-US" sz="120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3 (Ms. M)</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dirty="0">
                          <a:effectLst/>
                        </a:rPr>
                        <a:t>Some Use</a:t>
                      </a:r>
                      <a:endParaRPr lang="en-US" sz="12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Not as tech savvy, but willing to try something new</a:t>
                      </a:r>
                      <a:endParaRPr lang="en-US" sz="120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4 (Mr. B)</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Used only for Projection</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Not as tech savvy, but willing to try something new</a:t>
                      </a:r>
                      <a:endParaRPr lang="en-US" sz="1200">
                        <a:effectLst/>
                        <a:latin typeface="Times New Roman"/>
                        <a:ea typeface="Times New Roman"/>
                        <a:cs typeface="Times New Roman"/>
                      </a:endParaRPr>
                    </a:p>
                  </a:txBody>
                  <a:tcPr marL="68580" marR="68580" marT="0" marB="0"/>
                </a:tc>
              </a:tr>
              <a:tr h="587829">
                <a:tc>
                  <a:txBody>
                    <a:bodyPr/>
                    <a:lstStyle/>
                    <a:p>
                      <a:pPr marL="0" marR="0">
                        <a:spcBef>
                          <a:spcPts val="0"/>
                        </a:spcBef>
                        <a:spcAft>
                          <a:spcPts val="0"/>
                        </a:spcAft>
                      </a:pPr>
                      <a:r>
                        <a:rPr lang="en-US" sz="1200" dirty="0">
                          <a:effectLst/>
                        </a:rPr>
                        <a:t>5 (Ms. T)</a:t>
                      </a:r>
                      <a:endParaRPr lang="en-US" sz="1200" dirty="0">
                        <a:effectLst/>
                        <a:latin typeface="Times New Roman"/>
                        <a:ea typeface="Times New Roman"/>
                        <a:cs typeface="Times New Roman"/>
                      </a:endParaRPr>
                    </a:p>
                  </a:txBody>
                  <a:tcPr marL="68580" marR="68580" marT="0" marB="0">
                    <a:solidFill>
                      <a:schemeClr val="accent4">
                        <a:lumMod val="75000"/>
                      </a:schemeClr>
                    </a:solidFill>
                  </a:tcPr>
                </a:tc>
                <a:tc>
                  <a:txBody>
                    <a:bodyPr/>
                    <a:lstStyle/>
                    <a:p>
                      <a:pPr marL="0" marR="0">
                        <a:spcBef>
                          <a:spcPts val="0"/>
                        </a:spcBef>
                        <a:spcAft>
                          <a:spcPts val="0"/>
                        </a:spcAft>
                      </a:pPr>
                      <a:r>
                        <a:rPr lang="en-US" sz="1200">
                          <a:effectLst/>
                        </a:rPr>
                        <a:t>Frequent Use</a:t>
                      </a:r>
                      <a:endParaRPr lang="en-US" sz="12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dirty="0">
                          <a:effectLst/>
                        </a:rPr>
                        <a:t>Willing to go beyond how it is already being used</a:t>
                      </a:r>
                      <a:endParaRPr lang="en-US"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531563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Assessment Tool:</a:t>
            </a:r>
            <a:endParaRPr lang="en-US" dirty="0"/>
          </a:p>
        </p:txBody>
      </p:sp>
      <p:pic>
        <p:nvPicPr>
          <p:cNvPr id="4" name="Content Placeholder 3" descr="http://wikis4education.wikispaces.com/file/view/chart2.jpg/30753017/chart2.jpg"/>
          <p:cNvPicPr>
            <a:picLocks noGrp="1"/>
          </p:cNvPicPr>
          <p:nvPr>
            <p:ph idx="1"/>
          </p:nvPr>
        </p:nvPicPr>
        <p:blipFill rotWithShape="1">
          <a:blip r:embed="rId2">
            <a:extLst>
              <a:ext uri="{28A0092B-C50C-407E-A947-70E740481C1C}">
                <a14:useLocalDpi xmlns:a14="http://schemas.microsoft.com/office/drawing/2010/main" val="0"/>
              </a:ext>
            </a:extLst>
          </a:blip>
          <a:srcRect b="7428"/>
          <a:stretch/>
        </p:blipFill>
        <p:spPr bwMode="auto">
          <a:xfrm>
            <a:off x="1143000" y="2286000"/>
            <a:ext cx="6553200" cy="3352799"/>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219200" y="5715000"/>
            <a:ext cx="6324600" cy="369332"/>
          </a:xfrm>
          <a:prstGeom prst="rect">
            <a:avLst/>
          </a:prstGeom>
          <a:noFill/>
        </p:spPr>
        <p:txBody>
          <a:bodyPr wrap="square" rtlCol="0">
            <a:spAutoFit/>
          </a:bodyPr>
          <a:lstStyle/>
          <a:p>
            <a:r>
              <a:rPr lang="en-US" dirty="0" smtClean="0"/>
              <a:t>The Revised Taxonomy Table by </a:t>
            </a:r>
            <a:r>
              <a:rPr lang="en-US" dirty="0"/>
              <a:t>Anderson &amp; </a:t>
            </a:r>
            <a:r>
              <a:rPr lang="en-US" dirty="0" err="1" smtClean="0"/>
              <a:t>Kratwohl</a:t>
            </a:r>
            <a:r>
              <a:rPr lang="en-US" dirty="0" smtClean="0"/>
              <a:t> , 2001</a:t>
            </a:r>
            <a:endParaRPr lang="en-US" dirty="0"/>
          </a:p>
        </p:txBody>
      </p:sp>
    </p:spTree>
    <p:extLst>
      <p:ext uri="{BB962C8B-B14F-4D97-AF65-F5344CB8AC3E}">
        <p14:creationId xmlns:p14="http://schemas.microsoft.com/office/powerpoint/2010/main" val="4197048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Initial Observation:</a:t>
            </a:r>
            <a:endParaRPr lang="en-US" dirty="0"/>
          </a:p>
        </p:txBody>
      </p:sp>
      <p:sp>
        <p:nvSpPr>
          <p:cNvPr id="3" name="Content Placeholder 2"/>
          <p:cNvSpPr>
            <a:spLocks noGrp="1"/>
          </p:cNvSpPr>
          <p:nvPr>
            <p:ph idx="1"/>
          </p:nvPr>
        </p:nvSpPr>
        <p:spPr>
          <a:xfrm>
            <a:off x="838200" y="2038388"/>
            <a:ext cx="7467600" cy="4133812"/>
          </a:xfrm>
        </p:spPr>
        <p:txBody>
          <a:bodyPr>
            <a:normAutofit fontScale="92500" lnSpcReduction="10000"/>
          </a:bodyPr>
          <a:lstStyle/>
          <a:p>
            <a:r>
              <a:rPr lang="en-US" dirty="0" smtClean="0"/>
              <a:t>Ways </a:t>
            </a:r>
            <a:r>
              <a:rPr lang="en-US" dirty="0" err="1" smtClean="0"/>
              <a:t>Smartboard</a:t>
            </a:r>
            <a:r>
              <a:rPr lang="en-US" dirty="0" smtClean="0"/>
              <a:t> was being used by subject and lesson activity:</a:t>
            </a:r>
          </a:p>
          <a:p>
            <a:pPr>
              <a:buFont typeface="Wingdings" pitchFamily="2" charset="2"/>
              <a:buChar char="§"/>
            </a:pPr>
            <a:r>
              <a:rPr lang="en-US" dirty="0" smtClean="0"/>
              <a:t>LA: handwriting lines for teacher modeling</a:t>
            </a:r>
          </a:p>
          <a:p>
            <a:pPr>
              <a:buFont typeface="Wingdings" pitchFamily="2" charset="2"/>
              <a:buChar char="§"/>
            </a:pPr>
            <a:r>
              <a:rPr lang="en-US" dirty="0" smtClean="0"/>
              <a:t>Math: fill in the fact family house using pens</a:t>
            </a:r>
          </a:p>
          <a:p>
            <a:pPr>
              <a:buFont typeface="Wingdings" pitchFamily="2" charset="2"/>
              <a:buChar char="§"/>
            </a:pPr>
            <a:r>
              <a:rPr lang="en-US" dirty="0" smtClean="0"/>
              <a:t>Test: displaying test while students used interactive remotes</a:t>
            </a:r>
          </a:p>
          <a:p>
            <a:pPr>
              <a:buFont typeface="Wingdings" pitchFamily="2" charset="2"/>
              <a:buChar char="§"/>
            </a:pPr>
            <a:r>
              <a:rPr lang="en-US" dirty="0" smtClean="0"/>
              <a:t>Math: interactive game where students manipulated coins to make an amount given</a:t>
            </a:r>
          </a:p>
          <a:p>
            <a:pPr>
              <a:buFont typeface="Wingdings" pitchFamily="2" charset="2"/>
              <a:buChar char="§"/>
            </a:pPr>
            <a:r>
              <a:rPr lang="en-US" dirty="0" smtClean="0"/>
              <a:t>LA: projecting paper through ELMO to identify facts in text</a:t>
            </a:r>
          </a:p>
          <a:p>
            <a:pPr>
              <a:buFont typeface="Wingdings" pitchFamily="2" charset="2"/>
              <a:buChar char="§"/>
            </a:pPr>
            <a:r>
              <a:rPr lang="en-US" dirty="0" smtClean="0"/>
              <a:t>Math: grid lines used for students to fill in with pens for multiplying decimals</a:t>
            </a:r>
          </a:p>
          <a:p>
            <a:pPr>
              <a:buFont typeface="Wingdings" pitchFamily="2" charset="2"/>
              <a:buChar char="§"/>
            </a:pPr>
            <a:endParaRPr lang="en-US" dirty="0"/>
          </a:p>
        </p:txBody>
      </p:sp>
    </p:spTree>
    <p:extLst>
      <p:ext uri="{BB962C8B-B14F-4D97-AF65-F5344CB8AC3E}">
        <p14:creationId xmlns:p14="http://schemas.microsoft.com/office/powerpoint/2010/main" val="368490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Initial Observation Assessment: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637"/>
          <a:stretch/>
        </p:blipFill>
        <p:spPr>
          <a:xfrm>
            <a:off x="228600" y="1905000"/>
            <a:ext cx="8763000" cy="4648199"/>
          </a:xfrm>
        </p:spPr>
      </p:pic>
    </p:spTree>
    <p:extLst>
      <p:ext uri="{BB962C8B-B14F-4D97-AF65-F5344CB8AC3E}">
        <p14:creationId xmlns:p14="http://schemas.microsoft.com/office/powerpoint/2010/main" val="342003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dirty="0" smtClean="0"/>
              <a:t>The Follow-Up:</a:t>
            </a:r>
            <a:endParaRPr lang="en-US" dirty="0"/>
          </a:p>
        </p:txBody>
      </p:sp>
      <p:sp>
        <p:nvSpPr>
          <p:cNvPr id="3" name="Content Placeholder 2"/>
          <p:cNvSpPr>
            <a:spLocks noGrp="1"/>
          </p:cNvSpPr>
          <p:nvPr>
            <p:ph idx="1"/>
          </p:nvPr>
        </p:nvSpPr>
        <p:spPr/>
        <p:txBody>
          <a:bodyPr/>
          <a:lstStyle/>
          <a:p>
            <a:r>
              <a:rPr lang="en-US" dirty="0" smtClean="0"/>
              <a:t>Follow-up meetings were held with each teacher to provide time for reflection</a:t>
            </a:r>
          </a:p>
          <a:p>
            <a:r>
              <a:rPr lang="en-US" dirty="0" smtClean="0"/>
              <a:t>Teachers predicted their place on the Revised Taxonomy chart based on the lesson</a:t>
            </a:r>
          </a:p>
          <a:p>
            <a:r>
              <a:rPr lang="en-US" dirty="0" smtClean="0"/>
              <a:t>Suggestions for technology and lesson enhancements were made</a:t>
            </a:r>
          </a:p>
          <a:p>
            <a:r>
              <a:rPr lang="en-US" dirty="0" smtClean="0"/>
              <a:t>Assistance was given for specific technology questions/concerns/strategies</a:t>
            </a:r>
          </a:p>
          <a:p>
            <a:pPr marL="0" indent="0">
              <a:buNone/>
            </a:pPr>
            <a:endParaRPr lang="en-US" dirty="0"/>
          </a:p>
        </p:txBody>
      </p:sp>
    </p:spTree>
    <p:extLst>
      <p:ext uri="{BB962C8B-B14F-4D97-AF65-F5344CB8AC3E}">
        <p14:creationId xmlns:p14="http://schemas.microsoft.com/office/powerpoint/2010/main" val="1644571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emplate>
  <TotalTime>138</TotalTime>
  <Words>897</Words>
  <Application>Microsoft Office PowerPoint</Application>
  <PresentationFormat>On-screen Show (4:3)</PresentationFormat>
  <Paragraphs>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Sketchbook</vt:lpstr>
      <vt:lpstr>Engaging Student Learning with Smartboard Integration Capstone Project</vt:lpstr>
      <vt:lpstr>The Need:</vt:lpstr>
      <vt:lpstr>The Intention:</vt:lpstr>
      <vt:lpstr>The Procedure:</vt:lpstr>
      <vt:lpstr>The Participants:</vt:lpstr>
      <vt:lpstr>The Assessment Tool:</vt:lpstr>
      <vt:lpstr>The Initial Observation:</vt:lpstr>
      <vt:lpstr>The Initial Observation Assessment:</vt:lpstr>
      <vt:lpstr>The Follow-Up:</vt:lpstr>
      <vt:lpstr>The Final Observation:</vt:lpstr>
      <vt:lpstr>The Final Observation Assessment:</vt:lpstr>
      <vt:lpstr>The Comparison:</vt:lpstr>
      <vt:lpstr>The Professional Development:</vt:lpstr>
      <vt:lpstr>The Students’ Responses:</vt:lpstr>
      <vt:lpstr>The Students’ Responses:</vt:lpstr>
      <vt:lpstr>The Reflection:</vt:lpstr>
      <vt:lpstr>The References and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 Learning with Smartboard Integration Capstone Project</dc:title>
  <dc:creator>ylbates</dc:creator>
  <cp:lastModifiedBy>ylbates</cp:lastModifiedBy>
  <cp:revision>16</cp:revision>
  <dcterms:created xsi:type="dcterms:W3CDTF">2012-07-08T15:52:33Z</dcterms:created>
  <dcterms:modified xsi:type="dcterms:W3CDTF">2012-07-08T18:11:21Z</dcterms:modified>
</cp:coreProperties>
</file>